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4" r:id="rId4"/>
    <p:sldId id="261" r:id="rId5"/>
    <p:sldId id="263" r:id="rId6"/>
    <p:sldId id="262" r:id="rId7"/>
    <p:sldId id="300" r:id="rId8"/>
    <p:sldId id="292" r:id="rId9"/>
    <p:sldId id="293" r:id="rId10"/>
    <p:sldId id="265" r:id="rId11"/>
    <p:sldId id="266" r:id="rId12"/>
    <p:sldId id="294" r:id="rId13"/>
    <p:sldId id="297" r:id="rId14"/>
    <p:sldId id="301" r:id="rId15"/>
    <p:sldId id="304" r:id="rId16"/>
    <p:sldId id="302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29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6117" autoAdjust="0"/>
  </p:normalViewPr>
  <p:slideViewPr>
    <p:cSldViewPr snapToGrid="0">
      <p:cViewPr>
        <p:scale>
          <a:sx n="100" d="100"/>
          <a:sy n="100" d="100"/>
        </p:scale>
        <p:origin x="728" y="620"/>
      </p:cViewPr>
      <p:guideLst>
        <p:guide orient="horz" pos="2160"/>
        <p:guide pos="37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1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499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79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1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57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47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38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0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32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71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2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6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99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06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06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63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613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3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0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098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7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71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8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900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6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2024/5/10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624F31-998C-44D3-BAFB-ADD006D354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/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73775" y="2457755"/>
            <a:ext cx="6652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基于扩散模型净化的鲁棒性防御方法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88039" y="4328815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138252" y="5644929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：刘祎铭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7520374" y="5660335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：林倞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754B86-73A7-4A82-964F-FD1E97816B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/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2FD7B3C-3D65-43D5-A5F7-750FBB41B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09356D-6DD5-4AD0-8C21-5C3E03BD1166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63D50B-460B-4A6B-A803-8DEC9027B455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B0676A4A-AE62-4A6A-82F1-E4A3E54931C0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BBB042D0-614B-4443-AFDB-1996D1298FC3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D922D-E886-4C67-99F9-AC6843987F7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3843A8-68DA-4C84-83D6-74E3BF280C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3449A11-3DE6-3DAB-7E35-1DD72C644482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1E0B1C07-2638-3986-CA10-EBDBEA3360F5}"/>
              </a:ext>
            </a:extLst>
          </p:cNvPr>
          <p:cNvSpPr txBox="1"/>
          <p:nvPr/>
        </p:nvSpPr>
        <p:spPr>
          <a:xfrm>
            <a:off x="813103" y="1108968"/>
            <a:ext cx="2320622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准确的对抗评估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EAD52DB7-0CD1-7687-F880-7527057FD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12680"/>
              </p:ext>
            </p:extLst>
          </p:nvPr>
        </p:nvGraphicFramePr>
        <p:xfrm>
          <a:off x="650672" y="3566835"/>
          <a:ext cx="4813561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520">
                  <a:extLst>
                    <a:ext uri="{9D8B030D-6E8A-4147-A177-3AD203B41FA5}">
                      <a16:colId xmlns:a16="http://schemas.microsoft.com/office/drawing/2014/main" val="2759981094"/>
                    </a:ext>
                  </a:extLst>
                </a:gridCol>
                <a:gridCol w="1816047">
                  <a:extLst>
                    <a:ext uri="{9D8B030D-6E8A-4147-A177-3AD203B41FA5}">
                      <a16:colId xmlns:a16="http://schemas.microsoft.com/office/drawing/2014/main" val="1233324185"/>
                    </a:ext>
                  </a:extLst>
                </a:gridCol>
                <a:gridCol w="1392994">
                  <a:extLst>
                    <a:ext uri="{9D8B030D-6E8A-4147-A177-3AD203B41FA5}">
                      <a16:colId xmlns:a16="http://schemas.microsoft.com/office/drawing/2014/main" val="2809409167"/>
                    </a:ext>
                  </a:extLst>
                </a:gridCol>
              </a:tblGrid>
              <a:tr h="178251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Defense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Gradient of Def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/>
                        <a:t>Robust Acc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053359"/>
                  </a:ext>
                </a:extLst>
              </a:tr>
              <a:tr h="178251">
                <a:tc>
                  <a:txBody>
                    <a:bodyPr/>
                    <a:lstStyle/>
                    <a:p>
                      <a:r>
                        <a:rPr lang="en-US" altLang="zh-CN" sz="1050" dirty="0" err="1"/>
                        <a:t>DiffPure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Adjoint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74.38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618626"/>
                  </a:ext>
                </a:extLst>
              </a:tr>
              <a:tr h="178251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GDMP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BPDA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75.59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369563"/>
                  </a:ext>
                </a:extLst>
              </a:tr>
              <a:tr h="178251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SODEF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Adjoint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57.76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86088"/>
                  </a:ext>
                </a:extLst>
              </a:tr>
              <a:tr h="178251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[1]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跨步攻击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/>
                        <a:t>46.84</a:t>
                      </a:r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33948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430B6A0-8FA6-650B-5833-7EC290EAB069}"/>
              </a:ext>
            </a:extLst>
          </p:cNvPr>
          <p:cNvSpPr txBox="1"/>
          <p:nvPr/>
        </p:nvSpPr>
        <p:spPr>
          <a:xfrm>
            <a:off x="102598" y="6293064"/>
            <a:ext cx="649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[1]Robust Evaluation of Diffusion-Based Adversarial Purification</a:t>
            </a:r>
            <a:endParaRPr lang="zh-CN" altLang="en-US" dirty="0"/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FC87355-9876-4309-545E-4DC60820E33A}"/>
              </a:ext>
            </a:extLst>
          </p:cNvPr>
          <p:cNvGrpSpPr/>
          <p:nvPr/>
        </p:nvGrpSpPr>
        <p:grpSpPr>
          <a:xfrm>
            <a:off x="526344" y="1541770"/>
            <a:ext cx="5130052" cy="1259034"/>
            <a:chOff x="989020" y="1503857"/>
            <a:chExt cx="9882757" cy="2893447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4621242-DC77-83E2-15A0-5EF1D0F710EB}"/>
                </a:ext>
              </a:extLst>
            </p:cNvPr>
            <p:cNvGrpSpPr/>
            <p:nvPr/>
          </p:nvGrpSpPr>
          <p:grpSpPr>
            <a:xfrm>
              <a:off x="989020" y="1503857"/>
              <a:ext cx="9882757" cy="2048239"/>
              <a:chOff x="969970" y="4414631"/>
              <a:chExt cx="9882757" cy="2048239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351E078E-020D-7BA7-FF71-981F1F8AD9F1}"/>
                  </a:ext>
                </a:extLst>
              </p:cNvPr>
              <p:cNvGrpSpPr/>
              <p:nvPr/>
            </p:nvGrpSpPr>
            <p:grpSpPr>
              <a:xfrm>
                <a:off x="969970" y="4414631"/>
                <a:ext cx="9882757" cy="2048239"/>
                <a:chOff x="969970" y="4414631"/>
                <a:chExt cx="9882757" cy="2048239"/>
              </a:xfrm>
            </p:grpSpPr>
            <p:pic>
              <p:nvPicPr>
                <p:cNvPr id="103" name="图片 102" descr="图片包含 文本&#10;&#10;描述已自动生成">
                  <a:extLst>
                    <a:ext uri="{FF2B5EF4-FFF2-40B4-BE49-F238E27FC236}">
                      <a16:creationId xmlns:a16="http://schemas.microsoft.com/office/drawing/2014/main" id="{1920CF09-168E-4FDE-5CB0-724B36450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970" y="4414631"/>
                  <a:ext cx="9882757" cy="2048239"/>
                </a:xfrm>
                <a:prstGeom prst="rect">
                  <a:avLst/>
                </a:prstGeom>
              </p:spPr>
            </p:pic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E410C35D-D827-F009-C83A-D9E7E68BCD0D}"/>
                    </a:ext>
                  </a:extLst>
                </p:cNvPr>
                <p:cNvSpPr/>
                <p:nvPr/>
              </p:nvSpPr>
              <p:spPr>
                <a:xfrm>
                  <a:off x="2797510" y="5928014"/>
                  <a:ext cx="56484" cy="64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椭圆 104">
                  <a:extLst>
                    <a:ext uri="{FF2B5EF4-FFF2-40B4-BE49-F238E27FC236}">
                      <a16:creationId xmlns:a16="http://schemas.microsoft.com/office/drawing/2014/main" id="{24EDF47E-7AA5-9153-B9B3-C18C7A255BC3}"/>
                    </a:ext>
                  </a:extLst>
                </p:cNvPr>
                <p:cNvSpPr/>
                <p:nvPr/>
              </p:nvSpPr>
              <p:spPr>
                <a:xfrm>
                  <a:off x="4327860" y="5928014"/>
                  <a:ext cx="56484" cy="64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椭圆 105">
                  <a:extLst>
                    <a:ext uri="{FF2B5EF4-FFF2-40B4-BE49-F238E27FC236}">
                      <a16:creationId xmlns:a16="http://schemas.microsoft.com/office/drawing/2014/main" id="{1E683241-43CA-167E-91D3-5FF33145F4DD}"/>
                    </a:ext>
                  </a:extLst>
                </p:cNvPr>
                <p:cNvSpPr/>
                <p:nvPr/>
              </p:nvSpPr>
              <p:spPr>
                <a:xfrm>
                  <a:off x="5858210" y="5928014"/>
                  <a:ext cx="56484" cy="64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C419374A-9A5D-207D-54B5-0916D84BD4B4}"/>
                    </a:ext>
                  </a:extLst>
                </p:cNvPr>
                <p:cNvSpPr/>
                <p:nvPr/>
              </p:nvSpPr>
              <p:spPr>
                <a:xfrm>
                  <a:off x="7388560" y="5928014"/>
                  <a:ext cx="56484" cy="64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椭圆 107">
                  <a:extLst>
                    <a:ext uri="{FF2B5EF4-FFF2-40B4-BE49-F238E27FC236}">
                      <a16:creationId xmlns:a16="http://schemas.microsoft.com/office/drawing/2014/main" id="{A06152A9-114B-E3CF-4679-FF681F0C8290}"/>
                    </a:ext>
                  </a:extLst>
                </p:cNvPr>
                <p:cNvSpPr/>
                <p:nvPr/>
              </p:nvSpPr>
              <p:spPr>
                <a:xfrm>
                  <a:off x="8918910" y="5929582"/>
                  <a:ext cx="56484" cy="646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9C11B626-0397-EF39-F96B-0A77BFE9C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5752" y="5265420"/>
                <a:ext cx="28242" cy="6625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0AEACF68-2E1C-26CD-9FA6-C4DCF0781A4A}"/>
                  </a:ext>
                </a:extLst>
              </p:cNvPr>
              <p:cNvSpPr txBox="1"/>
              <p:nvPr/>
            </p:nvSpPr>
            <p:spPr>
              <a:xfrm>
                <a:off x="2779856" y="4690370"/>
                <a:ext cx="1885453" cy="299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 Checkpoint</a:t>
                </a:r>
                <a:endParaRPr lang="zh-CN" altLang="en-US" sz="1345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9ABC709A-A9A2-369F-B9A5-A1D8B56D35F3}"/>
                </a:ext>
              </a:extLst>
            </p:cNvPr>
            <p:cNvSpPr txBox="1"/>
            <p:nvPr/>
          </p:nvSpPr>
          <p:spPr>
            <a:xfrm>
              <a:off x="3876102" y="3548524"/>
              <a:ext cx="3745288" cy="84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08AC7FA-8815-68D2-5EAE-C1B460DC22CB}"/>
              </a:ext>
            </a:extLst>
          </p:cNvPr>
          <p:cNvCxnSpPr/>
          <p:nvPr/>
        </p:nvCxnSpPr>
        <p:spPr>
          <a:xfrm>
            <a:off x="-371475" y="-1524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CC5D6A1-284D-9F4D-AAAA-F089495BD06F}"/>
              </a:ext>
            </a:extLst>
          </p:cNvPr>
          <p:cNvSpPr txBox="1"/>
          <p:nvPr/>
        </p:nvSpPr>
        <p:spPr>
          <a:xfrm>
            <a:off x="490891" y="2453224"/>
            <a:ext cx="527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Diffusion</a:t>
            </a:r>
            <a:r>
              <a:rPr lang="zh-CN" altLang="en-US" dirty="0"/>
              <a:t>训练只需要保存一个</a:t>
            </a:r>
            <a:r>
              <a:rPr lang="en-US" altLang="zh-CN" dirty="0" err="1"/>
              <a:t>Unet</a:t>
            </a:r>
            <a:r>
              <a:rPr lang="zh-CN" altLang="en-US" dirty="0"/>
              <a:t>的中间激活值，但测试却需要保存</a:t>
            </a:r>
            <a:r>
              <a:rPr lang="en-US" altLang="zh-CN" dirty="0"/>
              <a:t>100</a:t>
            </a:r>
            <a:r>
              <a:rPr lang="zh-CN" altLang="en-US" dirty="0"/>
              <a:t>个。通过在前向计算时只保留梯度检查点的激活值，大幅降低显存占用。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0C43E8-ADAA-FA51-610D-D3C449717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84"/>
          <a:stretch/>
        </p:blipFill>
        <p:spPr>
          <a:xfrm>
            <a:off x="303834" y="4980895"/>
            <a:ext cx="5576266" cy="1257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520B55-9F7C-D67F-836D-4AD9BAF7FC0B}"/>
              </a:ext>
            </a:extLst>
          </p:cNvPr>
          <p:cNvSpPr txBox="1"/>
          <p:nvPr/>
        </p:nvSpPr>
        <p:spPr>
          <a:xfrm>
            <a:off x="5817996" y="1548015"/>
            <a:ext cx="6436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提出新的</a:t>
            </a:r>
            <a:r>
              <a:rPr lang="en-US" altLang="zh-CN" dirty="0">
                <a:solidFill>
                  <a:srgbClr val="FF0000"/>
                </a:solidFill>
              </a:rPr>
              <a:t>DBP</a:t>
            </a:r>
            <a:r>
              <a:rPr lang="zh-CN" altLang="en-US" dirty="0">
                <a:solidFill>
                  <a:srgbClr val="FF0000"/>
                </a:solidFill>
              </a:rPr>
              <a:t>评估范式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完整精确的梯度反传</a:t>
            </a:r>
            <a:r>
              <a:rPr lang="en-US" altLang="zh-CN" dirty="0"/>
              <a:t>(gradient checkpoint</a:t>
            </a:r>
            <a:r>
              <a:rPr lang="zh-CN" altLang="en-US" dirty="0"/>
              <a:t>加速</a:t>
            </a:r>
            <a:r>
              <a:rPr lang="en-US" altLang="zh-CN" dirty="0"/>
              <a:t>)+PGD20+EoT10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7F6196-E178-3FB2-B365-E3D8943A96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4692"/>
          <a:stretch/>
        </p:blipFill>
        <p:spPr>
          <a:xfrm>
            <a:off x="6599649" y="2264006"/>
            <a:ext cx="5149660" cy="356739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C5FDADD-1C43-DBA7-4613-85DC51FF47B0}"/>
              </a:ext>
            </a:extLst>
          </p:cNvPr>
          <p:cNvSpPr txBox="1"/>
          <p:nvPr/>
        </p:nvSpPr>
        <p:spPr>
          <a:xfrm>
            <a:off x="6510198" y="5718767"/>
            <a:ext cx="5234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准确梯度和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影响非常大，可以成功把它从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SOTA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变为普通性能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后会逐渐趋于饱和，无法攻击到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F7287D-480C-B995-2FA0-49DCB522C915}"/>
              </a:ext>
            </a:extLst>
          </p:cNvPr>
          <p:cNvCxnSpPr>
            <a:cxnSpLocks/>
          </p:cNvCxnSpPr>
          <p:nvPr/>
        </p:nvCxnSpPr>
        <p:spPr>
          <a:xfrm flipH="1">
            <a:off x="2444562" y="3971925"/>
            <a:ext cx="1660713" cy="1913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3449A11-3DE6-3DAB-7E35-1DD72C644482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1E0B1C07-2638-3986-CA10-EBDBEA3360F5}"/>
              </a:ext>
            </a:extLst>
          </p:cNvPr>
          <p:cNvSpPr txBox="1"/>
          <p:nvPr/>
        </p:nvSpPr>
        <p:spPr>
          <a:xfrm>
            <a:off x="813103" y="1108968"/>
            <a:ext cx="437581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扩散净化鲁棒机理探究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377EF5-204C-CC39-383F-65ABAE5CD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9" b="35705"/>
          <a:stretch/>
        </p:blipFill>
        <p:spPr>
          <a:xfrm>
            <a:off x="6546989" y="2348750"/>
            <a:ext cx="4873188" cy="2348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637119-7744-C300-298E-C8C8657394EC}"/>
              </a:ext>
            </a:extLst>
          </p:cNvPr>
          <p:cNvSpPr txBox="1"/>
          <p:nvPr/>
        </p:nvSpPr>
        <p:spPr>
          <a:xfrm>
            <a:off x="6599649" y="4897224"/>
            <a:ext cx="50355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只冻结前向噪声鲁棒性几乎不变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冻结全部前向反向噪声后鲁棒性趋近于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DiffPure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及其后续工作无法解释第一点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对抗训练过的模型不应出现第二点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所以需要全新的解释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19B51B-92C1-0518-124A-308FD2749F59}"/>
              </a:ext>
            </a:extLst>
          </p:cNvPr>
          <p:cNvGrpSpPr/>
          <p:nvPr/>
        </p:nvGrpSpPr>
        <p:grpSpPr>
          <a:xfrm>
            <a:off x="375922" y="2276850"/>
            <a:ext cx="5293465" cy="2278535"/>
            <a:chOff x="373910" y="2186121"/>
            <a:chExt cx="5298427" cy="229013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633F6E1-FD26-90F3-B17A-BFBD2B46B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910" y="2186121"/>
              <a:ext cx="5298427" cy="229013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51B591-B322-A681-4650-C75BC72277F7}"/>
                </a:ext>
              </a:extLst>
            </p:cNvPr>
            <p:cNvSpPr/>
            <p:nvPr/>
          </p:nvSpPr>
          <p:spPr>
            <a:xfrm>
              <a:off x="3289566" y="2466975"/>
              <a:ext cx="644259" cy="2952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9D63EB2-C572-0B40-B92A-1A518C72FFD1}"/>
                </a:ext>
              </a:extLst>
            </p:cNvPr>
            <p:cNvSpPr/>
            <p:nvPr/>
          </p:nvSpPr>
          <p:spPr>
            <a:xfrm>
              <a:off x="4095456" y="3800475"/>
              <a:ext cx="644259" cy="2952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BFE6980-229E-5A29-576F-B169ED7BFE5A}"/>
              </a:ext>
            </a:extLst>
          </p:cNvPr>
          <p:cNvSpPr txBox="1"/>
          <p:nvPr/>
        </p:nvSpPr>
        <p:spPr>
          <a:xfrm>
            <a:off x="745885" y="1780855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提出</a:t>
            </a:r>
            <a:r>
              <a:rPr lang="zh-CN" altLang="en-US" dirty="0"/>
              <a:t>高斯随机噪声可知的对抗攻击</a:t>
            </a:r>
            <a:r>
              <a:rPr lang="en-US" altLang="zh-CN" dirty="0"/>
              <a:t>(DW-box attack)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21C177-024D-2AB7-B441-9AB90F425261}"/>
              </a:ext>
            </a:extLst>
          </p:cNvPr>
          <p:cNvSpPr txBox="1"/>
          <p:nvPr/>
        </p:nvSpPr>
        <p:spPr>
          <a:xfrm>
            <a:off x="586060" y="4639079"/>
            <a:ext cx="487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Diffusion</a:t>
            </a:r>
            <a:r>
              <a:rPr lang="zh-CN" altLang="en-US" dirty="0"/>
              <a:t>前向和反向过程存在大量随机高斯噪声，并且在攻击和真正测试中是不相同的</a:t>
            </a:r>
            <a:endParaRPr lang="en-US" altLang="zh-CN" dirty="0"/>
          </a:p>
        </p:txBody>
      </p:sp>
      <p:pic>
        <p:nvPicPr>
          <p:cNvPr id="2050" name="Picture 2" descr="表情包：思考表情包- 知乎">
            <a:extLst>
              <a:ext uri="{FF2B5EF4-FFF2-40B4-BE49-F238E27FC236}">
                <a16:creationId xmlns:a16="http://schemas.microsoft.com/office/drawing/2014/main" id="{0D1E819F-9C71-CC1C-C517-EA7725E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2" y="5369104"/>
            <a:ext cx="1295400" cy="12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672BA3F-53B6-7A75-DBD9-965DB070E783}"/>
              </a:ext>
            </a:extLst>
          </p:cNvPr>
          <p:cNvSpPr txBox="1"/>
          <p:nvPr/>
        </p:nvSpPr>
        <p:spPr>
          <a:xfrm>
            <a:off x="2343566" y="5637509"/>
            <a:ext cx="2845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会不会是因为攻击和测试用的不是相同噪声，导致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84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增强扩散模型对抗鲁棒性，降低计算时延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DA2FEB-1C34-AF02-1333-BA22047E1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85" y="1745311"/>
            <a:ext cx="5596867" cy="3579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56882A-D178-E570-C48D-A6F28B4E1B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56"/>
          <a:stretch/>
        </p:blipFill>
        <p:spPr>
          <a:xfrm>
            <a:off x="384528" y="1693578"/>
            <a:ext cx="5378450" cy="35623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CEF469-9E8B-BA0C-3691-D52BE68CB5F3}"/>
              </a:ext>
            </a:extLst>
          </p:cNvPr>
          <p:cNvSpPr txBox="1"/>
          <p:nvPr/>
        </p:nvSpPr>
        <p:spPr>
          <a:xfrm>
            <a:off x="261939" y="5339282"/>
            <a:ext cx="54262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TSNE</a:t>
            </a:r>
            <a:r>
              <a:rPr lang="zh-CN" altLang="en-US" dirty="0"/>
              <a:t>可视化对抗方向，</a:t>
            </a:r>
            <a:r>
              <a:rPr lang="en-US" altLang="zh-CN" dirty="0"/>
              <a:t>Diffusion</a:t>
            </a:r>
            <a:r>
              <a:rPr lang="zh-CN" altLang="en-US" dirty="0"/>
              <a:t>中随机高斯噪声会导致对抗方向偏离最佳方向，并且用</a:t>
            </a:r>
            <a:r>
              <a:rPr lang="en-US" altLang="zh-CN" dirty="0" err="1"/>
              <a:t>EoT</a:t>
            </a:r>
            <a:r>
              <a:rPr lang="zh-CN" altLang="en-US" dirty="0"/>
              <a:t>平均后，可能仍与最佳方向偏离巨大。确实有鲁棒性，并且与随机数发生器的安全性挂钩，它的安全来自于随机数发生器的下一时刻状态的不可预测性。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8E50AD-AA43-12FB-2619-11D8282398D7}"/>
              </a:ext>
            </a:extLst>
          </p:cNvPr>
          <p:cNvSpPr txBox="1"/>
          <p:nvPr/>
        </p:nvSpPr>
        <p:spPr>
          <a:xfrm>
            <a:off x="6233167" y="5380672"/>
            <a:ext cx="57453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可视化</a:t>
            </a:r>
            <a:r>
              <a:rPr lang="en-US" altLang="zh-CN" dirty="0" err="1"/>
              <a:t>losslandscape</a:t>
            </a:r>
            <a:r>
              <a:rPr lang="zh-CN" altLang="en-US" dirty="0"/>
              <a:t>，发现并不平坦，进一步证实了它和对抗训练实现鲁棒性的机理不同，没有更好学到</a:t>
            </a:r>
            <a:r>
              <a:rPr lang="en-US" altLang="zh-CN" dirty="0"/>
              <a:t>AT</a:t>
            </a:r>
            <a:r>
              <a:rPr lang="zh-CN" altLang="en-US" dirty="0"/>
              <a:t>那种更好的对抗表征。可不可以结合对抗鲁棒性，让</a:t>
            </a:r>
            <a:r>
              <a:rPr lang="en-US" altLang="zh-CN" dirty="0" err="1"/>
              <a:t>losslandscape</a:t>
            </a:r>
            <a:r>
              <a:rPr lang="zh-CN" altLang="en-US" dirty="0"/>
              <a:t>更加平坦，沿着相同对抗轨迹上升，</a:t>
            </a:r>
            <a:r>
              <a:rPr lang="en-US" altLang="zh-CN" dirty="0"/>
              <a:t>loss</a:t>
            </a:r>
            <a:r>
              <a:rPr lang="zh-CN" altLang="en-US" dirty="0"/>
              <a:t>也会更小，鲁棒性更高呢？</a:t>
            </a:r>
          </a:p>
        </p:txBody>
      </p:sp>
    </p:spTree>
    <p:extLst>
      <p:ext uri="{BB962C8B-B14F-4D97-AF65-F5344CB8AC3E}">
        <p14:creationId xmlns:p14="http://schemas.microsoft.com/office/powerpoint/2010/main" val="261316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增强扩散模型对抗鲁棒性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5EBAE2-E955-1422-74E1-37D907D92B73}"/>
              </a:ext>
            </a:extLst>
          </p:cNvPr>
          <p:cNvSpPr txBox="1"/>
          <p:nvPr/>
        </p:nvSpPr>
        <p:spPr>
          <a:xfrm>
            <a:off x="1139123" y="5526703"/>
            <a:ext cx="6150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提出分类器引导的扩散净化对抗训练，右侧是分类器引导的对抗样本生成，左侧是用对抗样本更新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参数，二者交替进行，仅左侧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模型更新参数，其余均不更新参数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35A79D-BF80-39F4-89DA-C82778FE7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6" y="1986662"/>
            <a:ext cx="7962363" cy="31750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09BA1D-8EEC-C156-A133-F56646A6C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041" y="1986662"/>
            <a:ext cx="3567307" cy="31750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EA5D02-3934-3C9F-9A84-AD71020B0F82}"/>
              </a:ext>
            </a:extLst>
          </p:cNvPr>
          <p:cNvSpPr txBox="1"/>
          <p:nvPr/>
        </p:nvSpPr>
        <p:spPr>
          <a:xfrm>
            <a:off x="8470191" y="5526703"/>
            <a:ext cx="35673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RGBM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将对抗扰动重新映射回松弛的高斯分布，保持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加高斯噪声假设</a:t>
            </a:r>
          </a:p>
        </p:txBody>
      </p:sp>
    </p:spTree>
    <p:extLst>
      <p:ext uri="{BB962C8B-B14F-4D97-AF65-F5344CB8AC3E}">
        <p14:creationId xmlns:p14="http://schemas.microsoft.com/office/powerpoint/2010/main" val="271505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增强扩散模型对抗鲁棒性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5118E5-D325-CC15-3850-AD795B595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63" y="1657644"/>
            <a:ext cx="9551087" cy="46195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E51EA9-9427-E887-80C1-4AE0AEC69CA8}"/>
              </a:ext>
            </a:extLst>
          </p:cNvPr>
          <p:cNvSpPr txBox="1"/>
          <p:nvPr/>
        </p:nvSpPr>
        <p:spPr>
          <a:xfrm>
            <a:off x="5431357" y="6313090"/>
            <a:ext cx="189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ADDT</a:t>
            </a:r>
            <a:r>
              <a:rPr lang="zh-CN" altLang="en-US" dirty="0"/>
              <a:t>伪代码</a:t>
            </a:r>
          </a:p>
        </p:txBody>
      </p:sp>
    </p:spTree>
    <p:extLst>
      <p:ext uri="{BB962C8B-B14F-4D97-AF65-F5344CB8AC3E}">
        <p14:creationId xmlns:p14="http://schemas.microsoft.com/office/powerpoint/2010/main" val="53472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B747DA-8C75-6784-6DBF-DAD008A1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5" y="1790130"/>
            <a:ext cx="4836658" cy="271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2A5830-CE9E-EDA6-EF0E-EFAD81350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826" y="2080713"/>
            <a:ext cx="5662413" cy="23040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5B9319-E50E-BD27-1AC5-66CD71D3461F}"/>
              </a:ext>
            </a:extLst>
          </p:cNvPr>
          <p:cNvSpPr txBox="1"/>
          <p:nvPr/>
        </p:nvSpPr>
        <p:spPr>
          <a:xfrm>
            <a:off x="1062025" y="59957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在不同扩散模型方法上，不同数据集上，</a:t>
            </a:r>
            <a:endParaRPr lang="en-US" altLang="zh-CN" dirty="0"/>
          </a:p>
          <a:p>
            <a:r>
              <a:rPr lang="en-US" altLang="zh-CN" dirty="0"/>
              <a:t>ADDT</a:t>
            </a:r>
            <a:r>
              <a:rPr lang="zh-CN" altLang="en-US" dirty="0"/>
              <a:t>取得了一致性的性能提升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226693-D651-862F-8639-3C8780231DD4}"/>
              </a:ext>
            </a:extLst>
          </p:cNvPr>
          <p:cNvSpPr txBox="1"/>
          <p:nvPr/>
        </p:nvSpPr>
        <p:spPr>
          <a:xfrm>
            <a:off x="6675773" y="5232879"/>
            <a:ext cx="4350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表现出对其它模型良好的迁移性，</a:t>
            </a:r>
            <a:endParaRPr lang="en-US" altLang="zh-CN" dirty="0"/>
          </a:p>
          <a:p>
            <a:r>
              <a:rPr lang="zh-CN" altLang="en-US" dirty="0"/>
              <a:t>只需要训练一次，就可以保护不同模型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取得扩散对抗去噪</a:t>
            </a:r>
            <a:r>
              <a:rPr lang="en-US" altLang="zh-CN" dirty="0"/>
              <a:t>SOTA</a:t>
            </a:r>
            <a:r>
              <a:rPr lang="zh-CN" altLang="en-US" dirty="0"/>
              <a:t>性能，</a:t>
            </a:r>
            <a:r>
              <a:rPr lang="en-US" altLang="zh-CN" dirty="0" err="1"/>
              <a:t>linf</a:t>
            </a:r>
            <a:r>
              <a:rPr lang="zh-CN" altLang="en-US" dirty="0"/>
              <a:t>上</a:t>
            </a:r>
            <a:r>
              <a:rPr lang="en-US" altLang="zh-CN" dirty="0"/>
              <a:t>69.63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D9BB5A-3BDF-E2D8-3B4C-5D6E457721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51" t="48661" r="8507"/>
          <a:stretch/>
        </p:blipFill>
        <p:spPr>
          <a:xfrm>
            <a:off x="662835" y="4611320"/>
            <a:ext cx="4941074" cy="11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4987298" y="215903"/>
            <a:ext cx="1522900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  <a:p>
            <a:pPr algn="ctr"/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83BB4F-9A29-0C92-A22A-77ABF4C6B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35" y="1780840"/>
            <a:ext cx="5072963" cy="19227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87246B-E4C8-B736-CF76-7E78BD566E8D}"/>
              </a:ext>
            </a:extLst>
          </p:cNvPr>
          <p:cNvSpPr txBox="1"/>
          <p:nvPr/>
        </p:nvSpPr>
        <p:spPr>
          <a:xfrm>
            <a:off x="1131004" y="3798483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RBGM</a:t>
            </a:r>
            <a:r>
              <a:rPr lang="zh-CN" altLang="en-US" dirty="0"/>
              <a:t>对保持原有生成能力非常重要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2B9957-07F2-0D7D-BF3F-449A83031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7" y="4262679"/>
            <a:ext cx="4475761" cy="19204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46CBCA-3316-C6E2-86A9-4D5D98F2AB98}"/>
              </a:ext>
            </a:extLst>
          </p:cNvPr>
          <p:cNvSpPr txBox="1"/>
          <p:nvPr/>
        </p:nvSpPr>
        <p:spPr>
          <a:xfrm>
            <a:off x="1657887" y="62035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分类器引导非常重要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016EA1-E702-064F-4610-1AAD46B09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559" y="1852631"/>
            <a:ext cx="5695156" cy="13017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734861D-D001-F81B-39FE-08479BEECD98}"/>
              </a:ext>
            </a:extLst>
          </p:cNvPr>
          <p:cNvSpPr txBox="1"/>
          <p:nvPr/>
        </p:nvSpPr>
        <p:spPr>
          <a:xfrm>
            <a:off x="6952177" y="3334287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通过额外增强随机性进一步增强鲁棒性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51C6056-14F5-C027-E62A-631F644C3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439" y="3798483"/>
            <a:ext cx="5004291" cy="210026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99A6991-E0C9-6F01-E535-264A729A38DC}"/>
              </a:ext>
            </a:extLst>
          </p:cNvPr>
          <p:cNvSpPr txBox="1"/>
          <p:nvPr/>
        </p:nvSpPr>
        <p:spPr>
          <a:xfrm>
            <a:off x="6599649" y="6065076"/>
            <a:ext cx="5155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ADDT</a:t>
            </a:r>
            <a:r>
              <a:rPr lang="zh-CN" altLang="en-US" dirty="0"/>
              <a:t>不同步数和不同攻击下，表现出一致提升，</a:t>
            </a:r>
            <a:endParaRPr lang="en-US" altLang="zh-CN" dirty="0"/>
          </a:p>
          <a:p>
            <a:r>
              <a:rPr lang="zh-CN" altLang="en-US" dirty="0"/>
              <a:t>尤其在反向步数比较少的情况下</a:t>
            </a:r>
          </a:p>
        </p:txBody>
      </p:sp>
    </p:spTree>
    <p:extLst>
      <p:ext uri="{BB962C8B-B14F-4D97-AF65-F5344CB8AC3E}">
        <p14:creationId xmlns:p14="http://schemas.microsoft.com/office/powerpoint/2010/main" val="184178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0722" y="-13283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662272" y="189337"/>
            <a:ext cx="15229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后续影响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r>
              <a:rPr lang="en-US" altLang="zh-CN" sz="1865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AutoAttack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最权威测评方法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67464-A555-5A73-14DE-8029A449BD67}"/>
              </a:ext>
            </a:extLst>
          </p:cNvPr>
          <p:cNvSpPr txBox="1"/>
          <p:nvPr/>
        </p:nvSpPr>
        <p:spPr>
          <a:xfrm>
            <a:off x="4920257" y="216658"/>
            <a:ext cx="166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66E8E1-3BF1-3ACF-AE88-EDC468700B91}"/>
              </a:ext>
            </a:extLst>
          </p:cNvPr>
          <p:cNvSpPr txBox="1"/>
          <p:nvPr/>
        </p:nvSpPr>
        <p:spPr>
          <a:xfrm>
            <a:off x="845237" y="1987923"/>
            <a:ext cx="7456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非常多工作发现</a:t>
            </a:r>
            <a:r>
              <a:rPr lang="en-US" altLang="zh-CN" dirty="0" err="1"/>
              <a:t>AutoAttack</a:t>
            </a:r>
            <a:r>
              <a:rPr lang="zh-CN" altLang="en-US" dirty="0"/>
              <a:t>测的结果会比</a:t>
            </a:r>
            <a:r>
              <a:rPr lang="en-US" altLang="zh-CN" dirty="0"/>
              <a:t>PGD</a:t>
            </a:r>
            <a:r>
              <a:rPr lang="zh-CN" altLang="en-US" dirty="0"/>
              <a:t>还要高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AutoAttack</a:t>
            </a:r>
            <a:r>
              <a:rPr lang="en-US" altLang="zh-CN" dirty="0"/>
              <a:t>/Robust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已经几乎成为鲁棒性测评事实标准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发现对抗样本选择保留策略有问题，进行了修复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20D368-EB98-0A0C-6B18-3A46AFA92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3353278"/>
            <a:ext cx="10639425" cy="23812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82FA53-8504-DE93-CEA3-7AA4526C50A1}"/>
              </a:ext>
            </a:extLst>
          </p:cNvPr>
          <p:cNvSpPr txBox="1"/>
          <p:nvPr/>
        </p:nvSpPr>
        <p:spPr>
          <a:xfrm>
            <a:off x="1803067" y="5926577"/>
            <a:ext cx="8433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修复后要比原版低</a:t>
            </a:r>
            <a:r>
              <a:rPr lang="en-US" altLang="zh-CN" dirty="0"/>
              <a:t>10</a:t>
            </a:r>
            <a:r>
              <a:rPr lang="zh-CN" altLang="en-US" dirty="0"/>
              <a:t>个点左右，修复后与我们</a:t>
            </a:r>
            <a:r>
              <a:rPr lang="en-US" altLang="zh-CN" dirty="0"/>
              <a:t>PGD20+EoT10</a:t>
            </a:r>
            <a:r>
              <a:rPr lang="zh-CN" altLang="en-US" dirty="0"/>
              <a:t>结果几乎一致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避免了权威</a:t>
            </a:r>
            <a:r>
              <a:rPr lang="en-US" altLang="zh-CN" dirty="0"/>
              <a:t>benchmark</a:t>
            </a:r>
            <a:r>
              <a:rPr lang="zh-CN" altLang="en-US" dirty="0"/>
              <a:t>对后续工作的影响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12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0722" y="-13283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662272" y="189337"/>
            <a:ext cx="15229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后续影响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对最新工作的质疑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(ICML 2024)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67464-A555-5A73-14DE-8029A449BD67}"/>
              </a:ext>
            </a:extLst>
          </p:cNvPr>
          <p:cNvSpPr txBox="1"/>
          <p:nvPr/>
        </p:nvSpPr>
        <p:spPr>
          <a:xfrm>
            <a:off x="4920257" y="216658"/>
            <a:ext cx="166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6391-714D-8EE3-A728-8A93FB95EF92}"/>
              </a:ext>
            </a:extLst>
          </p:cNvPr>
          <p:cNvSpPr txBox="1"/>
          <p:nvPr/>
        </p:nvSpPr>
        <p:spPr>
          <a:xfrm>
            <a:off x="755650" y="1761464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我们认为</a:t>
            </a:r>
            <a:r>
              <a:rPr lang="en-US" altLang="zh-CN" dirty="0"/>
              <a:t>Diffusion</a:t>
            </a:r>
            <a:r>
              <a:rPr lang="zh-CN" altLang="en-US" dirty="0"/>
              <a:t>模型本身并没有学到对抗训练那种更好的表征，本身不能抵御掉对抗样本。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8EDF1B-AD16-C3D3-447B-57FED6B2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10" y="2877042"/>
            <a:ext cx="11633200" cy="35001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164C853-1847-87A5-73A8-BA6971D5C016}"/>
              </a:ext>
            </a:extLst>
          </p:cNvPr>
          <p:cNvSpPr txBox="1"/>
          <p:nvPr/>
        </p:nvSpPr>
        <p:spPr>
          <a:xfrm>
            <a:off x="1372136" y="6352096"/>
            <a:ext cx="10089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左侧自监督去噪声，认为有着更低的</a:t>
            </a:r>
            <a:r>
              <a:rPr lang="en-US" altLang="zh-CN" dirty="0"/>
              <a:t>ELBO</a:t>
            </a:r>
            <a:r>
              <a:rPr lang="zh-CN" altLang="en-US" dirty="0"/>
              <a:t>。右侧用贝叶斯公式把</a:t>
            </a:r>
            <a:r>
              <a:rPr lang="en-US" altLang="zh-CN" dirty="0"/>
              <a:t>Diffusion model</a:t>
            </a:r>
            <a:r>
              <a:rPr lang="zh-CN" altLang="en-US" dirty="0"/>
              <a:t>直接作为分类器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11F2062-287D-7F2B-2391-D94F278A7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71" y="2444054"/>
            <a:ext cx="11312258" cy="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60151" y="27653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60151" y="37332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65051" y="27653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选题背景及意义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65051" y="37332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研究思路及方法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0722" y="-13283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662272" y="189337"/>
            <a:ext cx="15229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后续影响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对最新工作的质疑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(ICML 2024)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67464-A555-5A73-14DE-8029A449BD67}"/>
              </a:ext>
            </a:extLst>
          </p:cNvPr>
          <p:cNvSpPr txBox="1"/>
          <p:nvPr/>
        </p:nvSpPr>
        <p:spPr>
          <a:xfrm>
            <a:off x="4920257" y="216658"/>
            <a:ext cx="166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6391-714D-8EE3-A728-8A93FB95EF92}"/>
              </a:ext>
            </a:extLst>
          </p:cNvPr>
          <p:cNvSpPr txBox="1"/>
          <p:nvPr/>
        </p:nvSpPr>
        <p:spPr>
          <a:xfrm>
            <a:off x="755650" y="1761464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我们认为</a:t>
            </a:r>
            <a:r>
              <a:rPr lang="en-US" altLang="zh-CN" dirty="0"/>
              <a:t>Diffusion</a:t>
            </a:r>
            <a:r>
              <a:rPr lang="zh-CN" altLang="en-US" dirty="0"/>
              <a:t>模型本身并没有学到对抗训练那种更好的表征，本身不能抵御掉对抗样本。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8EDF1B-AD16-C3D3-447B-57FED6B26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" r="49994"/>
          <a:stretch/>
        </p:blipFill>
        <p:spPr>
          <a:xfrm>
            <a:off x="247650" y="2963659"/>
            <a:ext cx="5632450" cy="3500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9FAF98-179E-8A25-8F51-CBED46ACF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2520578"/>
            <a:ext cx="11811000" cy="33029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8707F66-5F2C-9DDF-DF9A-98B451A3B383}"/>
              </a:ext>
            </a:extLst>
          </p:cNvPr>
          <p:cNvGrpSpPr/>
          <p:nvPr/>
        </p:nvGrpSpPr>
        <p:grpSpPr>
          <a:xfrm>
            <a:off x="6015923" y="3089959"/>
            <a:ext cx="6042727" cy="1765300"/>
            <a:chOff x="6015923" y="3181519"/>
            <a:chExt cx="6042727" cy="17653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EC236F6-F1FF-150F-85BF-BF4EC409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5923" y="3181519"/>
              <a:ext cx="6042727" cy="1765300"/>
            </a:xfrm>
            <a:prstGeom prst="rect">
              <a:avLst/>
            </a:prstGeom>
          </p:spPr>
        </p:pic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2C0A580-04E7-BCD8-5234-D4C387512CF1}"/>
                </a:ext>
              </a:extLst>
            </p:cNvPr>
            <p:cNvCxnSpPr/>
            <p:nvPr/>
          </p:nvCxnSpPr>
          <p:spPr>
            <a:xfrm>
              <a:off x="6350022" y="4622800"/>
              <a:ext cx="23749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2A0AC81-D247-5200-60E1-46DEF93B6133}"/>
              </a:ext>
            </a:extLst>
          </p:cNvPr>
          <p:cNvSpPr txBox="1"/>
          <p:nvPr/>
        </p:nvSpPr>
        <p:spPr>
          <a:xfrm>
            <a:off x="6350022" y="5030362"/>
            <a:ext cx="5148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鲁棒性也许来自红线这行的梯度掩蔽，</a:t>
            </a:r>
            <a:r>
              <a:rPr lang="en-US" altLang="zh-CN" dirty="0"/>
              <a:t>clamp</a:t>
            </a:r>
            <a:r>
              <a:rPr lang="zh-CN" altLang="en-US" dirty="0"/>
              <a:t>会导致</a:t>
            </a:r>
            <a:r>
              <a:rPr lang="en-US" altLang="zh-CN" dirty="0"/>
              <a:t>clip</a:t>
            </a:r>
            <a:r>
              <a:rPr lang="zh-CN" altLang="en-US" dirty="0"/>
              <a:t>掉的</a:t>
            </a:r>
            <a:r>
              <a:rPr lang="en-US" altLang="zh-CN" dirty="0"/>
              <a:t>tensor</a:t>
            </a:r>
            <a:r>
              <a:rPr lang="zh-CN" altLang="en-US" dirty="0"/>
              <a:t>反传梯度重置，所得梯度错误。修正后为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拿一个没学到对抗表征的模型做自监督，自然也净化不掉对抗噪声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489318-6996-9FBB-0B6B-A21E0A469D30}"/>
              </a:ext>
            </a:extLst>
          </p:cNvPr>
          <p:cNvSpPr txBox="1"/>
          <p:nvPr/>
        </p:nvSpPr>
        <p:spPr>
          <a:xfrm>
            <a:off x="5734050" y="891500"/>
            <a:ext cx="632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https://github.com/huanranchen/DiffusionClassifier/blob/5b5b4b50d30d89501985cb20d38f1562014810ea/defenses/PurificationDefenses/DiffPure/LikelihoodMaximization/EDMLM.py#L83</a:t>
            </a:r>
          </a:p>
        </p:txBody>
      </p:sp>
    </p:spTree>
    <p:extLst>
      <p:ext uri="{BB962C8B-B14F-4D97-AF65-F5344CB8AC3E}">
        <p14:creationId xmlns:p14="http://schemas.microsoft.com/office/powerpoint/2010/main" val="116942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0722" y="-13283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662272" y="189337"/>
            <a:ext cx="15229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后续影响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对最新工作的质疑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(ICML 2024)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67464-A555-5A73-14DE-8029A449BD67}"/>
              </a:ext>
            </a:extLst>
          </p:cNvPr>
          <p:cNvSpPr txBox="1"/>
          <p:nvPr/>
        </p:nvSpPr>
        <p:spPr>
          <a:xfrm>
            <a:off x="4920257" y="216658"/>
            <a:ext cx="166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6391-714D-8EE3-A728-8A93FB95EF92}"/>
              </a:ext>
            </a:extLst>
          </p:cNvPr>
          <p:cNvSpPr txBox="1"/>
          <p:nvPr/>
        </p:nvSpPr>
        <p:spPr>
          <a:xfrm>
            <a:off x="755650" y="1761464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我们认为</a:t>
            </a:r>
            <a:r>
              <a:rPr lang="en-US" altLang="zh-CN" dirty="0"/>
              <a:t>Diffusion</a:t>
            </a:r>
            <a:r>
              <a:rPr lang="zh-CN" altLang="en-US" dirty="0"/>
              <a:t>模型本身并没有学到对抗训练那种更好的表征，本身不能抵御掉对抗样本。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B7A53D-1C68-45D8-3383-45E8AE8EF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70"/>
          <a:stretch/>
        </p:blipFill>
        <p:spPr>
          <a:xfrm>
            <a:off x="299190" y="2775442"/>
            <a:ext cx="5796810" cy="3500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B51777-B712-FC81-BC1B-B3DBF2176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903" y="2825750"/>
            <a:ext cx="5285122" cy="31416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55E5E4B-DCB3-8B9C-12A5-AE0C230E1BDE}"/>
              </a:ext>
            </a:extLst>
          </p:cNvPr>
          <p:cNvSpPr txBox="1"/>
          <p:nvPr/>
        </p:nvSpPr>
        <p:spPr>
          <a:xfrm>
            <a:off x="6825289" y="6062201"/>
            <a:ext cx="457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fp16</a:t>
            </a:r>
            <a:r>
              <a:rPr lang="zh-CN" altLang="en-US" dirty="0"/>
              <a:t>设置为</a:t>
            </a:r>
            <a:r>
              <a:rPr lang="en-US" altLang="zh-CN" dirty="0"/>
              <a:t>false</a:t>
            </a:r>
            <a:r>
              <a:rPr lang="zh-CN" altLang="en-US" dirty="0"/>
              <a:t>，</a:t>
            </a:r>
            <a:r>
              <a:rPr lang="en-US" altLang="zh-CN" dirty="0" err="1"/>
              <a:t>linf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l2</a:t>
            </a:r>
            <a:r>
              <a:rPr lang="zh-CN" altLang="en-US" dirty="0"/>
              <a:t>为</a:t>
            </a:r>
            <a:r>
              <a:rPr lang="en-US" altLang="zh-CN" dirty="0"/>
              <a:t>60%</a:t>
            </a:r>
            <a:r>
              <a:rPr lang="zh-CN" altLang="en-US" dirty="0"/>
              <a:t>，</a:t>
            </a:r>
            <a:r>
              <a:rPr lang="en-US" altLang="zh-CN" dirty="0"/>
              <a:t>l2 eps1.0</a:t>
            </a:r>
            <a:r>
              <a:rPr lang="zh-CN" altLang="en-US" dirty="0"/>
              <a:t>下为</a:t>
            </a:r>
            <a:r>
              <a:rPr lang="en-US" altLang="zh-CN" dirty="0"/>
              <a:t>0</a:t>
            </a:r>
            <a:r>
              <a:rPr lang="zh-CN" altLang="en-US" dirty="0"/>
              <a:t>。可见其鲁棒半径很小</a:t>
            </a:r>
          </a:p>
        </p:txBody>
      </p:sp>
    </p:spTree>
    <p:extLst>
      <p:ext uri="{BB962C8B-B14F-4D97-AF65-F5344CB8AC3E}">
        <p14:creationId xmlns:p14="http://schemas.microsoft.com/office/powerpoint/2010/main" val="180414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0722" y="-13283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662272" y="189337"/>
            <a:ext cx="15229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后续影响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49177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对最新工作的质疑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(ICML 2024)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67464-A555-5A73-14DE-8029A449BD67}"/>
              </a:ext>
            </a:extLst>
          </p:cNvPr>
          <p:cNvSpPr txBox="1"/>
          <p:nvPr/>
        </p:nvSpPr>
        <p:spPr>
          <a:xfrm>
            <a:off x="4920257" y="216658"/>
            <a:ext cx="166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EC6391-714D-8EE3-A728-8A93FB95EF92}"/>
              </a:ext>
            </a:extLst>
          </p:cNvPr>
          <p:cNvSpPr txBox="1"/>
          <p:nvPr/>
        </p:nvSpPr>
        <p:spPr>
          <a:xfrm>
            <a:off x="755650" y="1761464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我们认为</a:t>
            </a:r>
            <a:r>
              <a:rPr lang="en-US" altLang="zh-CN" dirty="0"/>
              <a:t>Diffusion</a:t>
            </a:r>
            <a:r>
              <a:rPr lang="zh-CN" altLang="en-US" dirty="0"/>
              <a:t>模型本身并没有学到对抗训练那种更好的表征，本身不能抵御掉对抗样本。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87CC02-4758-8C6D-3388-498CC4AE5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37" y="2414623"/>
            <a:ext cx="4341151" cy="38179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BBB9BA-8A09-732F-1233-5AC5D34859B0}"/>
              </a:ext>
            </a:extLst>
          </p:cNvPr>
          <p:cNvSpPr txBox="1"/>
          <p:nvPr/>
        </p:nvSpPr>
        <p:spPr>
          <a:xfrm>
            <a:off x="1010337" y="6344270"/>
            <a:ext cx="434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随机性还非常小，自然没有对抗鲁棒性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F0283C-0BBE-D911-3251-319F07E47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526" y="3107368"/>
            <a:ext cx="6033502" cy="26856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1678948-A4A4-AD7C-828E-4FE07A699E1C}"/>
              </a:ext>
            </a:extLst>
          </p:cNvPr>
          <p:cNvSpPr txBox="1"/>
          <p:nvPr/>
        </p:nvSpPr>
        <p:spPr>
          <a:xfrm>
            <a:off x="6096000" y="6388242"/>
            <a:ext cx="5701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需要重新审视</a:t>
            </a:r>
            <a:r>
              <a:rPr lang="en-US" altLang="zh-CN" dirty="0" err="1"/>
              <a:t>cetified</a:t>
            </a:r>
            <a:r>
              <a:rPr lang="en-US" altLang="zh-CN" dirty="0"/>
              <a:t> robustness</a:t>
            </a:r>
            <a:r>
              <a:rPr lang="zh-CN" altLang="en-US" dirty="0"/>
              <a:t>到底是否真的可验证</a:t>
            </a:r>
          </a:p>
        </p:txBody>
      </p:sp>
    </p:spTree>
    <p:extLst>
      <p:ext uri="{BB962C8B-B14F-4D97-AF65-F5344CB8AC3E}">
        <p14:creationId xmlns:p14="http://schemas.microsoft.com/office/powerpoint/2010/main" val="145758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0722" y="-13283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289566" y="224420"/>
            <a:ext cx="1554631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6662272" y="189337"/>
            <a:ext cx="15229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后续影响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2152743B-0E06-4707-BA5D-499D106EB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EB76745-CAC4-8FBE-9BA7-F845A9EB002A}"/>
              </a:ext>
            </a:extLst>
          </p:cNvPr>
          <p:cNvCxnSpPr/>
          <p:nvPr/>
        </p:nvCxnSpPr>
        <p:spPr>
          <a:xfrm>
            <a:off x="457887" y="165764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67BCD87B-0188-C984-8C8C-A9882CE0C6B9}"/>
              </a:ext>
            </a:extLst>
          </p:cNvPr>
          <p:cNvSpPr txBox="1"/>
          <p:nvPr/>
        </p:nvSpPr>
        <p:spPr>
          <a:xfrm>
            <a:off x="845237" y="1237772"/>
            <a:ext cx="6704913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提供一个更新的分析框架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Consistency models)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67464-A555-5A73-14DE-8029A449BD67}"/>
              </a:ext>
            </a:extLst>
          </p:cNvPr>
          <p:cNvSpPr txBox="1"/>
          <p:nvPr/>
        </p:nvSpPr>
        <p:spPr>
          <a:xfrm>
            <a:off x="4920257" y="216658"/>
            <a:ext cx="1666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C03C4A-D032-B46A-9D4F-5CC9079C1165}"/>
              </a:ext>
            </a:extLst>
          </p:cNvPr>
          <p:cNvSpPr/>
          <p:nvPr/>
        </p:nvSpPr>
        <p:spPr>
          <a:xfrm>
            <a:off x="1714500" y="2578100"/>
            <a:ext cx="1575066" cy="2622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高斯加噪</a:t>
            </a:r>
            <a:endParaRPr lang="en-US" altLang="zh-CN" dirty="0"/>
          </a:p>
          <a:p>
            <a:pPr algn="ctr"/>
            <a:r>
              <a:rPr lang="en-US" altLang="zh-CN" dirty="0"/>
              <a:t>sigma=0.5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63C9034-E937-AFBD-BF8F-2B8BEBD4E261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36600" y="3889228"/>
            <a:ext cx="977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40250A9-AAD1-2C80-1858-1F39BF68A0D4}"/>
              </a:ext>
            </a:extLst>
          </p:cNvPr>
          <p:cNvSpPr txBox="1"/>
          <p:nvPr/>
        </p:nvSpPr>
        <p:spPr>
          <a:xfrm>
            <a:off x="622305" y="353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D08F20-C379-6FF4-0B0F-7F74DA16B089}"/>
              </a:ext>
            </a:extLst>
          </p:cNvPr>
          <p:cNvSpPr/>
          <p:nvPr/>
        </p:nvSpPr>
        <p:spPr>
          <a:xfrm>
            <a:off x="4205893" y="2596804"/>
            <a:ext cx="1575066" cy="2622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Songyang</a:t>
            </a:r>
            <a:endParaRPr lang="en-US" altLang="zh-CN" dirty="0"/>
          </a:p>
          <a:p>
            <a:pPr algn="ctr"/>
            <a:r>
              <a:rPr lang="en-US" altLang="zh-CN" dirty="0" err="1"/>
              <a:t>Unet+Consistency</a:t>
            </a:r>
            <a:r>
              <a:rPr lang="zh-CN" altLang="en-US" dirty="0"/>
              <a:t>训练</a:t>
            </a:r>
            <a:r>
              <a:rPr lang="en-US" altLang="zh-CN" dirty="0"/>
              <a:t>/ </a:t>
            </a:r>
            <a:r>
              <a:rPr lang="en-US" altLang="zh-CN" dirty="0" err="1"/>
              <a:t>Songyang</a:t>
            </a:r>
            <a:endParaRPr lang="en-US" altLang="zh-CN" dirty="0"/>
          </a:p>
          <a:p>
            <a:pPr algn="ctr"/>
            <a:r>
              <a:rPr lang="en-US" altLang="zh-CN" dirty="0"/>
              <a:t>Unet+l2</a:t>
            </a:r>
            <a:r>
              <a:rPr lang="zh-CN" altLang="en-US" dirty="0"/>
              <a:t>输入输出</a:t>
            </a:r>
            <a:r>
              <a:rPr lang="en-US" altLang="zh-CN" dirty="0"/>
              <a:t>AE</a:t>
            </a:r>
            <a:r>
              <a:rPr lang="zh-CN" altLang="en-US" dirty="0"/>
              <a:t>监督训练</a:t>
            </a:r>
            <a:endParaRPr lang="en-US" altLang="zh-CN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023CC3C-C4EB-8512-C1C6-BF8784A56F64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3289566" y="3889228"/>
            <a:ext cx="916327" cy="18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EF76566-E2CC-1BB1-F3D6-A24EED3CA28F}"/>
              </a:ext>
            </a:extLst>
          </p:cNvPr>
          <p:cNvSpPr/>
          <p:nvPr/>
        </p:nvSpPr>
        <p:spPr>
          <a:xfrm>
            <a:off x="6697286" y="2578100"/>
            <a:ext cx="1575066" cy="2622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wrn28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112CBCD-01A6-D37E-413F-D2988C4811D6}"/>
              </a:ext>
            </a:extLst>
          </p:cNvPr>
          <p:cNvCxnSpPr>
            <a:cxnSpLocks/>
          </p:cNvCxnSpPr>
          <p:nvPr/>
        </p:nvCxnSpPr>
        <p:spPr>
          <a:xfrm>
            <a:off x="5745945" y="3898580"/>
            <a:ext cx="916327" cy="18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A19B289-4BAA-DECF-C681-F41C67E675A1}"/>
              </a:ext>
            </a:extLst>
          </p:cNvPr>
          <p:cNvCxnSpPr>
            <a:cxnSpLocks/>
          </p:cNvCxnSpPr>
          <p:nvPr/>
        </p:nvCxnSpPr>
        <p:spPr>
          <a:xfrm>
            <a:off x="8281015" y="3907932"/>
            <a:ext cx="916327" cy="18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40ABDBD-E9BE-D8A1-AEBC-9A4CD6725948}"/>
              </a:ext>
            </a:extLst>
          </p:cNvPr>
          <p:cNvSpPr txBox="1"/>
          <p:nvPr/>
        </p:nvSpPr>
        <p:spPr>
          <a:xfrm>
            <a:off x="8865513" y="35573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4A810DE-7DEE-67ED-2586-3C9256080BC3}"/>
              </a:ext>
            </a:extLst>
          </p:cNvPr>
          <p:cNvSpPr txBox="1"/>
          <p:nvPr/>
        </p:nvSpPr>
        <p:spPr>
          <a:xfrm>
            <a:off x="640362" y="5732488"/>
            <a:ext cx="7300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迭代步数为</a:t>
            </a:r>
            <a:r>
              <a:rPr lang="en-US" altLang="zh-CN" dirty="0"/>
              <a:t>1</a:t>
            </a:r>
            <a:r>
              <a:rPr lang="zh-CN" altLang="en-US" dirty="0"/>
              <a:t>时，</a:t>
            </a:r>
            <a:r>
              <a:rPr lang="en-US" altLang="zh-CN" dirty="0" err="1"/>
              <a:t>linf</a:t>
            </a:r>
            <a:r>
              <a:rPr lang="zh-CN" altLang="en-US" dirty="0"/>
              <a:t>有</a:t>
            </a:r>
            <a:r>
              <a:rPr lang="en-US" altLang="zh-CN" dirty="0"/>
              <a:t>38%</a:t>
            </a:r>
            <a:r>
              <a:rPr lang="zh-CN" altLang="en-US" dirty="0"/>
              <a:t>的准确性</a:t>
            </a:r>
            <a:endParaRPr lang="en-US" altLang="zh-CN" dirty="0"/>
          </a:p>
          <a:p>
            <a:r>
              <a:rPr lang="zh-CN" altLang="en-US" dirty="0"/>
              <a:t>优势，无需多次迭代，无需复杂的</a:t>
            </a:r>
            <a:r>
              <a:rPr lang="en-US" altLang="zh-CN" dirty="0"/>
              <a:t>diffusion</a:t>
            </a:r>
            <a:r>
              <a:rPr lang="zh-CN" altLang="en-US" dirty="0"/>
              <a:t>理论，和</a:t>
            </a:r>
            <a:r>
              <a:rPr lang="en-US" altLang="zh-CN" dirty="0"/>
              <a:t>AE</a:t>
            </a:r>
            <a:r>
              <a:rPr lang="zh-CN" altLang="en-US" dirty="0"/>
              <a:t>训练范式作比较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009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4093771" y="5644929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刘祎铭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059705" y="5644929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林倞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87479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58167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DD02B-9AB9-497D-8F0B-468147B5BD50}"/>
              </a:ext>
            </a:extLst>
          </p:cNvPr>
          <p:cNvSpPr txBox="1"/>
          <p:nvPr/>
        </p:nvSpPr>
        <p:spPr>
          <a:xfrm>
            <a:off x="2716413" y="2729511"/>
            <a:ext cx="67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F418F862-819D-4292-A89F-E5114E23B227}"/>
              </a:ext>
            </a:extLst>
          </p:cNvPr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中山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754B86-73A7-4A82-964F-FD1E97816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99" y="582805"/>
            <a:ext cx="3513203" cy="16055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4159ED-547A-44C2-968F-432A5D671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/>
        </p:blipFill>
        <p:spPr>
          <a:xfrm>
            <a:off x="-8648" y="2196316"/>
            <a:ext cx="12209296" cy="287792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76C22DA-1237-4A9B-ABB6-C1E603BC0BF7}"/>
              </a:ext>
            </a:extLst>
          </p:cNvPr>
          <p:cNvSpPr/>
          <p:nvPr/>
        </p:nvSpPr>
        <p:spPr>
          <a:xfrm>
            <a:off x="8648" y="2188404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EB6D77-87C8-43DE-BCBE-DAC77D2CBE44}"/>
              </a:ext>
            </a:extLst>
          </p:cNvPr>
          <p:cNvSpPr txBox="1"/>
          <p:nvPr/>
        </p:nvSpPr>
        <p:spPr>
          <a:xfrm>
            <a:off x="1879478" y="2881911"/>
            <a:ext cx="8433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69A97299-DBB7-4C36-A64E-40A588619D66}"/>
              </a:ext>
            </a:extLst>
          </p:cNvPr>
          <p:cNvSpPr txBox="1"/>
          <p:nvPr/>
        </p:nvSpPr>
        <p:spPr>
          <a:xfrm>
            <a:off x="2716413" y="4169171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F1F5B96-F9C1-48EC-A668-4788CAC80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/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D54B3F5-FD72-4993-B0EE-6C48FAF63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/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03400" y="215902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48425" y="215902"/>
            <a:ext cx="145134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对抗鲁棒性</a:t>
            </a:r>
          </a:p>
        </p:txBody>
      </p:sp>
      <p:sp>
        <p:nvSpPr>
          <p:cNvPr id="45" name="学论网-www.xuelun.me"/>
          <p:cNvSpPr txBox="1"/>
          <p:nvPr/>
        </p:nvSpPr>
        <p:spPr>
          <a:xfrm>
            <a:off x="2076061" y="5599173"/>
            <a:ext cx="8039878" cy="6951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深度神经网络对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脆弱，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对抗样本是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在自然图片施加特殊设计的人眼几乎不可感知的微小扰动，神经网络会以高置信度输出错误结果。这与人对图片的认知产生了巨大差异。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A989E4F-F16C-47AA-B49C-7C2986E8B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5B8800-DE51-0C6B-1BD2-BF771B11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2150187"/>
            <a:ext cx="836295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40385" y="1110015"/>
            <a:ext cx="276301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对抗样本和对抗训练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710B7DC-0A87-45F7-9555-7498B388D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94C70E97-6366-5412-3B16-938536540BC9}"/>
              </a:ext>
            </a:extLst>
          </p:cNvPr>
          <p:cNvSpPr txBox="1"/>
          <p:nvPr/>
        </p:nvSpPr>
        <p:spPr>
          <a:xfrm>
            <a:off x="3303400" y="215902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3793801-D53C-31DE-FBF8-00C68BD7AE06}"/>
              </a:ext>
            </a:extLst>
          </p:cNvPr>
          <p:cNvSpPr txBox="1"/>
          <p:nvPr/>
        </p:nvSpPr>
        <p:spPr>
          <a:xfrm>
            <a:off x="5048425" y="215902"/>
            <a:ext cx="145134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0E7357-B450-7EE4-5D18-E626BEA98F90}"/>
              </a:ext>
            </a:extLst>
          </p:cNvPr>
          <p:cNvSpPr txBox="1"/>
          <p:nvPr/>
        </p:nvSpPr>
        <p:spPr>
          <a:xfrm>
            <a:off x="373910" y="1658787"/>
            <a:ext cx="228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生成对抗样本方法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CCCBE9-D6E3-A6E5-25E7-F5034241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5" t="28221" r="6705" b="27456"/>
          <a:stretch/>
        </p:blipFill>
        <p:spPr>
          <a:xfrm>
            <a:off x="7043382" y="2601163"/>
            <a:ext cx="3093450" cy="2237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C4524CE-DD20-51D4-4DED-89F308C1FBD4}"/>
              </a:ext>
            </a:extLst>
          </p:cNvPr>
          <p:cNvSpPr txBox="1"/>
          <p:nvPr/>
        </p:nvSpPr>
        <p:spPr>
          <a:xfrm>
            <a:off x="6959199" y="2011135"/>
            <a:ext cx="2160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白盒攻击：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FGSM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7CB5BB-43C3-C3EB-09DB-E80A25DCFCF0}"/>
              </a:ext>
            </a:extLst>
          </p:cNvPr>
          <p:cNvSpPr txBox="1"/>
          <p:nvPr/>
        </p:nvSpPr>
        <p:spPr>
          <a:xfrm>
            <a:off x="6956702" y="3028981"/>
            <a:ext cx="197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白盒攻击：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PGD</a:t>
            </a:r>
            <a:endParaRPr lang="zh-CN" altLang="en-US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7BCA9DE-EE6B-B33E-6322-999C7A8A2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59" b="27953"/>
          <a:stretch/>
        </p:blipFill>
        <p:spPr>
          <a:xfrm>
            <a:off x="7043382" y="3633571"/>
            <a:ext cx="3552825" cy="202546"/>
          </a:xfrm>
          <a:prstGeom prst="rect">
            <a:avLst/>
          </a:prstGeom>
        </p:spPr>
      </p:pic>
      <p:pic>
        <p:nvPicPr>
          <p:cNvPr id="73" name="图片 72" descr="文本, 信件&#10;&#10;描述已自动生成">
            <a:extLst>
              <a:ext uri="{FF2B5EF4-FFF2-40B4-BE49-F238E27FC236}">
                <a16:creationId xmlns:a16="http://schemas.microsoft.com/office/drawing/2014/main" id="{6B3D5A67-8FB5-3C55-5A08-0C8A8F61E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7" y="2295784"/>
            <a:ext cx="3391576" cy="1560125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4DED9E5E-61C8-A0A5-F2E2-DFB14B813309}"/>
              </a:ext>
            </a:extLst>
          </p:cNvPr>
          <p:cNvSpPr txBox="1"/>
          <p:nvPr/>
        </p:nvSpPr>
        <p:spPr>
          <a:xfrm>
            <a:off x="6960474" y="5672312"/>
            <a:ext cx="1237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黑盒攻击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迁移攻击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物理攻击</a:t>
            </a:r>
            <a:endParaRPr lang="zh-CN" altLang="en-US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EEFB49F-AE07-4D6B-D75D-D68D3F14C9DD}"/>
              </a:ext>
            </a:extLst>
          </p:cNvPr>
          <p:cNvCxnSpPr>
            <a:cxnSpLocks/>
          </p:cNvCxnSpPr>
          <p:nvPr/>
        </p:nvCxnSpPr>
        <p:spPr>
          <a:xfrm>
            <a:off x="6096001" y="1641475"/>
            <a:ext cx="0" cy="49041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C4A7AA4-8615-291E-C6B2-92AD3AAB7691}"/>
              </a:ext>
            </a:extLst>
          </p:cNvPr>
          <p:cNvSpPr txBox="1"/>
          <p:nvPr/>
        </p:nvSpPr>
        <p:spPr>
          <a:xfrm>
            <a:off x="6956702" y="4919221"/>
            <a:ext cx="355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自适应攻击：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BPDA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3C650D3-6574-098D-0276-30E42926FD26}"/>
              </a:ext>
            </a:extLst>
          </p:cNvPr>
          <p:cNvSpPr txBox="1"/>
          <p:nvPr/>
        </p:nvSpPr>
        <p:spPr>
          <a:xfrm>
            <a:off x="6963956" y="4009764"/>
            <a:ext cx="355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自适应攻击：</a:t>
            </a:r>
            <a:r>
              <a: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EOT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597610B-AE4B-6182-D9C1-33FF3BF5F741}"/>
              </a:ext>
            </a:extLst>
          </p:cNvPr>
          <p:cNvSpPr txBox="1"/>
          <p:nvPr/>
        </p:nvSpPr>
        <p:spPr>
          <a:xfrm>
            <a:off x="7043382" y="4497854"/>
            <a:ext cx="3975054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从变换分布中随机采样得到的梯度来估算准确梯度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94BDB41-5C0A-B8DE-3482-F4934537F16B}"/>
              </a:ext>
            </a:extLst>
          </p:cNvPr>
          <p:cNvSpPr txBox="1"/>
          <p:nvPr/>
        </p:nvSpPr>
        <p:spPr>
          <a:xfrm>
            <a:off x="7034123" y="5344819"/>
            <a:ext cx="3701781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梯度反传时绕过部分防御模块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B2CA6F-054E-603D-04DC-88AC3EB72140}"/>
              </a:ext>
            </a:extLst>
          </p:cNvPr>
          <p:cNvSpPr txBox="1"/>
          <p:nvPr/>
        </p:nvSpPr>
        <p:spPr>
          <a:xfrm>
            <a:off x="872533" y="4088848"/>
            <a:ext cx="46437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x.requires_grad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 = </a:t>
            </a:r>
            <a:r>
              <a:rPr lang="en-US" altLang="zh-CN" b="0" dirty="0">
                <a:solidFill>
                  <a:srgbClr val="CC7832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True</a:t>
            </a:r>
            <a:endParaRPr lang="en-US" altLang="zh-CN" b="0" dirty="0">
              <a:solidFill>
                <a:srgbClr val="A9B7C6"/>
              </a:solidFill>
              <a:effectLst/>
              <a:highlight>
                <a:srgbClr val="1E1E1E"/>
              </a:highlight>
              <a:latin typeface="JetBrains Mono" panose="02000009000000000000" pitchFamily="49" charset="0"/>
            </a:endParaRPr>
          </a:p>
          <a:p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x.grad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 = </a:t>
            </a:r>
            <a:r>
              <a:rPr lang="en-US" altLang="zh-CN" b="0" dirty="0">
                <a:solidFill>
                  <a:srgbClr val="CC7832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None</a:t>
            </a:r>
            <a:endParaRPr lang="en-US" altLang="zh-CN" b="0" dirty="0">
              <a:solidFill>
                <a:srgbClr val="A9B7C6"/>
              </a:solidFill>
              <a:effectLst/>
              <a:highlight>
                <a:srgbClr val="1E1E1E"/>
              </a:highlight>
              <a:latin typeface="JetBrains Mono" panose="02000009000000000000" pitchFamily="49" charset="0"/>
            </a:endParaRPr>
          </a:p>
          <a:p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model=</a:t>
            </a:r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resnet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().eval()</a:t>
            </a:r>
          </a:p>
          <a:p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y = model(x)</a:t>
            </a:r>
          </a:p>
          <a:p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loss = Loss</a:t>
            </a:r>
            <a:r>
              <a:rPr lang="zh-CN" altLang="en-US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（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y</a:t>
            </a:r>
            <a:r>
              <a:rPr lang="zh-CN" altLang="en-US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，</a:t>
            </a:r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lable</a:t>
            </a:r>
            <a:r>
              <a:rPr lang="en-US" altLang="zh-CN" dirty="0">
                <a:solidFill>
                  <a:srgbClr val="A9B7C6"/>
                </a:solidFill>
                <a:highlight>
                  <a:srgbClr val="1E1E1E"/>
                </a:highlight>
                <a:latin typeface="JetBrains Mono" panose="02000009000000000000" pitchFamily="49" charset="0"/>
              </a:rPr>
              <a:t>)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  </a:t>
            </a:r>
          </a:p>
          <a:p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loss.backward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()</a:t>
            </a:r>
          </a:p>
          <a:p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x_adv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 = x + </a:t>
            </a:r>
            <a:r>
              <a:rPr lang="en-US" altLang="zh-CN" b="0" dirty="0">
                <a:solidFill>
                  <a:srgbClr val="6897BB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0.03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 * </a:t>
            </a:r>
            <a:r>
              <a:rPr lang="en-US" altLang="zh-CN" b="0" dirty="0" err="1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x.grad.sign</a:t>
            </a:r>
            <a:r>
              <a:rPr lang="en-US" altLang="zh-CN" b="0" dirty="0">
                <a:solidFill>
                  <a:srgbClr val="A9B7C6"/>
                </a:solidFill>
                <a:effectLst/>
                <a:highlight>
                  <a:srgbClr val="1E1E1E"/>
                </a:highlight>
                <a:latin typeface="JetBrains Mono" panose="02000009000000000000" pitchFamily="49" charset="0"/>
              </a:rPr>
              <a:t>()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A502D6-D18D-FD01-DFB9-E4CED5087DCB}"/>
              </a:ext>
            </a:extLst>
          </p:cNvPr>
          <p:cNvSpPr txBox="1"/>
          <p:nvPr/>
        </p:nvSpPr>
        <p:spPr>
          <a:xfrm>
            <a:off x="872533" y="6057323"/>
            <a:ext cx="4175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普通训练是优化参数，对参数做梯度下降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生成对抗样本是对图片做梯度上升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3D3402-6A8A-B92E-4271-6A6DE3E96CE3}"/>
              </a:ext>
            </a:extLst>
          </p:cNvPr>
          <p:cNvSpPr txBox="1"/>
          <p:nvPr/>
        </p:nvSpPr>
        <p:spPr>
          <a:xfrm>
            <a:off x="6963956" y="1539773"/>
            <a:ext cx="1894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代表性方法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86767" y="1101821"/>
            <a:ext cx="488152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表征学习进步巨大，对抗鲁棒性却无缓解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12887EE-4A09-4424-8CC1-6A145FD54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69E10D-5CEE-E242-9280-4DA3F93E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67" y="1730902"/>
            <a:ext cx="3520972" cy="1707339"/>
          </a:xfrm>
          <a:prstGeom prst="rect">
            <a:avLst/>
          </a:prstGeom>
        </p:spPr>
      </p:pic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211E9266-1973-E3F2-039F-C0A629852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05" y="1730902"/>
            <a:ext cx="3831104" cy="17073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8F19233-825D-0900-7A25-9D82D7FA98A1}"/>
              </a:ext>
            </a:extLst>
          </p:cNvPr>
          <p:cNvSpPr txBox="1"/>
          <p:nvPr/>
        </p:nvSpPr>
        <p:spPr>
          <a:xfrm>
            <a:off x="1038719" y="3472080"/>
            <a:ext cx="2559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23.5M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38CB043-B795-2D5D-2A20-60E91AD6C673}"/>
              </a:ext>
            </a:extLst>
          </p:cNvPr>
          <p:cNvSpPr txBox="1"/>
          <p:nvPr/>
        </p:nvSpPr>
        <p:spPr>
          <a:xfrm>
            <a:off x="5220144" y="3498718"/>
            <a:ext cx="2559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  832M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39E2AAC-FA08-2155-4D70-5E0A9BB6D6FC}"/>
              </a:ext>
            </a:extLst>
          </p:cNvPr>
          <p:cNvSpPr txBox="1"/>
          <p:nvPr/>
        </p:nvSpPr>
        <p:spPr>
          <a:xfrm>
            <a:off x="8159736" y="4949838"/>
            <a:ext cx="3624402" cy="1127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表征学习进步巨大：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 </a:t>
            </a:r>
            <a:r>
              <a:rPr lang="en-US" altLang="zh-CN" sz="134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134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-&gt;vit-&gt;</a:t>
            </a:r>
            <a:r>
              <a:rPr lang="en-US" altLang="zh-CN" sz="134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预训练方式 </a:t>
            </a:r>
            <a:r>
              <a:rPr lang="en-US" altLang="zh-CN" sz="1345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参数量大幅增加，通用性、泛化性显著增强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4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但对抗鲁棒性问题仍旧存在！</a:t>
            </a:r>
            <a:endParaRPr lang="en-US" altLang="zh-CN" sz="134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6B6B560D-D9A3-D673-7525-8C991F2BA459}"/>
              </a:ext>
            </a:extLst>
          </p:cNvPr>
          <p:cNvSpPr txBox="1"/>
          <p:nvPr/>
        </p:nvSpPr>
        <p:spPr>
          <a:xfrm>
            <a:off x="3303400" y="215902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4CB3CBC9-057C-4AC9-9BE5-6F8B53CD614D}"/>
              </a:ext>
            </a:extLst>
          </p:cNvPr>
          <p:cNvSpPr txBox="1"/>
          <p:nvPr/>
        </p:nvSpPr>
        <p:spPr>
          <a:xfrm>
            <a:off x="5048425" y="215902"/>
            <a:ext cx="145134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394775-C751-2597-8F16-6045F7F6C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71" y="3994820"/>
            <a:ext cx="3231154" cy="24486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401A54-C840-555B-C29A-079514EEC9B1}"/>
              </a:ext>
            </a:extLst>
          </p:cNvPr>
          <p:cNvSpPr txBox="1"/>
          <p:nvPr/>
        </p:nvSpPr>
        <p:spPr>
          <a:xfrm>
            <a:off x="1394728" y="6443454"/>
            <a:ext cx="1758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Whisper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F3E334-9B5A-F7C0-16AA-E820ECB6D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11"/>
          <a:stretch/>
        </p:blipFill>
        <p:spPr bwMode="auto">
          <a:xfrm>
            <a:off x="5062773" y="4057605"/>
            <a:ext cx="2322768" cy="221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FF3E95-FFC8-6C84-98D9-DEC06E6E94E6}"/>
              </a:ext>
            </a:extLst>
          </p:cNvPr>
          <p:cNvSpPr txBox="1"/>
          <p:nvPr/>
        </p:nvSpPr>
        <p:spPr>
          <a:xfrm>
            <a:off x="5062773" y="6388242"/>
            <a:ext cx="232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QWEN  110B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5B87016-3969-B9DC-B26C-0A054D5D4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791" y="1680301"/>
            <a:ext cx="3069347" cy="18517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BEBA4D9-3C53-9F1B-D248-262958C49113}"/>
              </a:ext>
            </a:extLst>
          </p:cNvPr>
          <p:cNvSpPr txBox="1"/>
          <p:nvPr/>
        </p:nvSpPr>
        <p:spPr>
          <a:xfrm>
            <a:off x="8838855" y="3472080"/>
            <a:ext cx="2821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InternVL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-chat 26B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40385" y="1110015"/>
            <a:ext cx="362368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传统解决方案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对抗训练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710B7DC-0A87-45F7-9555-7498B388D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94C70E97-6366-5412-3B16-938536540BC9}"/>
              </a:ext>
            </a:extLst>
          </p:cNvPr>
          <p:cNvSpPr txBox="1"/>
          <p:nvPr/>
        </p:nvSpPr>
        <p:spPr>
          <a:xfrm>
            <a:off x="3303400" y="215902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3793801-D53C-31DE-FBF8-00C68BD7AE06}"/>
              </a:ext>
            </a:extLst>
          </p:cNvPr>
          <p:cNvSpPr txBox="1"/>
          <p:nvPr/>
        </p:nvSpPr>
        <p:spPr>
          <a:xfrm>
            <a:off x="5048425" y="215902"/>
            <a:ext cx="145134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EEFB49F-AE07-4D6B-D75D-D68D3F14C9DD}"/>
              </a:ext>
            </a:extLst>
          </p:cNvPr>
          <p:cNvCxnSpPr>
            <a:cxnSpLocks/>
          </p:cNvCxnSpPr>
          <p:nvPr/>
        </p:nvCxnSpPr>
        <p:spPr>
          <a:xfrm>
            <a:off x="5922431" y="1667565"/>
            <a:ext cx="0" cy="49041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图片 87">
            <a:extLst>
              <a:ext uri="{FF2B5EF4-FFF2-40B4-BE49-F238E27FC236}">
                <a16:creationId xmlns:a16="http://schemas.microsoft.com/office/drawing/2014/main" id="{7EF33AAE-0872-4B40-2CB5-FDE8646D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3" y="1993161"/>
            <a:ext cx="2875479" cy="419712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DC8BEF4C-82BA-730F-EF0B-A46214433001}"/>
              </a:ext>
            </a:extLst>
          </p:cNvPr>
          <p:cNvSpPr txBox="1"/>
          <p:nvPr/>
        </p:nvSpPr>
        <p:spPr>
          <a:xfrm>
            <a:off x="449447" y="2573432"/>
            <a:ext cx="427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准确率和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准确率的：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F8AD923-373A-158A-1176-A07C059B3EFA}"/>
              </a:ext>
            </a:extLst>
          </p:cNvPr>
          <p:cNvSpPr txBox="1"/>
          <p:nvPr/>
        </p:nvSpPr>
        <p:spPr>
          <a:xfrm>
            <a:off x="444756" y="3276868"/>
            <a:ext cx="5658744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减轻对抗训练成本的：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B5C8D82-CA6C-0B78-36A5-E0C96D1FFBAE}"/>
              </a:ext>
            </a:extLst>
          </p:cNvPr>
          <p:cNvSpPr txBox="1"/>
          <p:nvPr/>
        </p:nvSpPr>
        <p:spPr>
          <a:xfrm>
            <a:off x="444756" y="4412004"/>
            <a:ext cx="536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用额外生成数据的：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9AEEF854-A730-DD40-AF1F-1E091A79F259}"/>
              </a:ext>
            </a:extLst>
          </p:cNvPr>
          <p:cNvSpPr txBox="1"/>
          <p:nvPr/>
        </p:nvSpPr>
        <p:spPr>
          <a:xfrm>
            <a:off x="444756" y="5450875"/>
            <a:ext cx="5015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对未知攻击防御能力差 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训练成本高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(x10)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几乎不可能应用于大模型上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6C286C-8138-BA3F-460D-4EBD94B0162B}"/>
              </a:ext>
            </a:extLst>
          </p:cNvPr>
          <p:cNvSpPr txBox="1"/>
          <p:nvPr/>
        </p:nvSpPr>
        <p:spPr>
          <a:xfrm>
            <a:off x="444756" y="2943405"/>
            <a:ext cx="4271727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Trades(2019 ICML)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Generalist(2023 CVPR)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68BA89-1DCA-44CC-754F-B0B5DB5CC224}"/>
              </a:ext>
            </a:extLst>
          </p:cNvPr>
          <p:cNvSpPr txBox="1"/>
          <p:nvPr/>
        </p:nvSpPr>
        <p:spPr>
          <a:xfrm>
            <a:off x="444756" y="3650132"/>
            <a:ext cx="5567716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Accelerating adversarial training via maximal principle(2019 NIPS)</a:t>
            </a:r>
          </a:p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Adversarial Training for Free!(2019 NIPS)</a:t>
            </a:r>
          </a:p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Understanding and improving fast adversarial training(2020 NIPS)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003CD7-1332-5457-812A-7B9B46D9C334}"/>
              </a:ext>
            </a:extLst>
          </p:cNvPr>
          <p:cNvSpPr txBox="1"/>
          <p:nvPr/>
        </p:nvSpPr>
        <p:spPr>
          <a:xfrm>
            <a:off x="444756" y="4737603"/>
            <a:ext cx="5477675" cy="71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Improving robustness using generated data.(2021 NIPS)</a:t>
            </a:r>
          </a:p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Better Diffusion Models Further Improve Adversarial Training.(ICML 2023)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9E67EB5-82AC-EB1F-4F87-57404DC904C5}"/>
              </a:ext>
            </a:extLst>
          </p:cNvPr>
          <p:cNvGrpSpPr/>
          <p:nvPr/>
        </p:nvGrpSpPr>
        <p:grpSpPr>
          <a:xfrm>
            <a:off x="6240557" y="2207572"/>
            <a:ext cx="5827198" cy="2491109"/>
            <a:chOff x="6240557" y="2207572"/>
            <a:chExt cx="5827198" cy="24911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4A1DF6B-605C-CA45-8A28-6993F376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6328" y="2223485"/>
              <a:ext cx="2961427" cy="203846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C00EC46-5D9B-D83F-6F7F-CF5692571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0557" y="2207572"/>
              <a:ext cx="2801709" cy="207029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737A7E-4792-5006-F300-EFB2C47B35BE}"/>
                </a:ext>
              </a:extLst>
            </p:cNvPr>
            <p:cNvSpPr txBox="1"/>
            <p:nvPr/>
          </p:nvSpPr>
          <p:spPr>
            <a:xfrm>
              <a:off x="6812283" y="432934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普通训练结果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A3F472B-3089-5C9D-20CE-C59AAC413FBF}"/>
                </a:ext>
              </a:extLst>
            </p:cNvPr>
            <p:cNvSpPr txBox="1"/>
            <p:nvPr/>
          </p:nvSpPr>
          <p:spPr>
            <a:xfrm>
              <a:off x="9772516" y="432934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对抗训练结果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E98A1FD-AD4B-21E7-08BD-37D26BDFC3EA}"/>
              </a:ext>
            </a:extLst>
          </p:cNvPr>
          <p:cNvGrpSpPr/>
          <p:nvPr/>
        </p:nvGrpSpPr>
        <p:grpSpPr>
          <a:xfrm>
            <a:off x="6661468" y="4960974"/>
            <a:ext cx="4756334" cy="1496746"/>
            <a:chOff x="6744594" y="4654524"/>
            <a:chExt cx="4756334" cy="149674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84C29A5-127B-EC23-835D-688E779B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114"/>
            <a:stretch/>
          </p:blipFill>
          <p:spPr>
            <a:xfrm>
              <a:off x="6744594" y="4654524"/>
              <a:ext cx="1779741" cy="149674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A8C26B4-E6CD-5986-7946-CB86CC101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395" t="2202"/>
            <a:stretch/>
          </p:blipFill>
          <p:spPr>
            <a:xfrm>
              <a:off x="7863877" y="4654524"/>
              <a:ext cx="3637051" cy="1496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485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40385" y="1110015"/>
            <a:ext cx="400304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1.5.1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传统解决方案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710B7DC-0A87-45F7-9555-7498B388D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94C70E97-6366-5412-3B16-938536540BC9}"/>
              </a:ext>
            </a:extLst>
          </p:cNvPr>
          <p:cNvSpPr txBox="1"/>
          <p:nvPr/>
        </p:nvSpPr>
        <p:spPr>
          <a:xfrm>
            <a:off x="3303400" y="215902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3793801-D53C-31DE-FBF8-00C68BD7AE06}"/>
              </a:ext>
            </a:extLst>
          </p:cNvPr>
          <p:cNvSpPr txBox="1"/>
          <p:nvPr/>
        </p:nvSpPr>
        <p:spPr>
          <a:xfrm>
            <a:off x="5048425" y="215902"/>
            <a:ext cx="145134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68C01-E3AF-FBCE-1D82-B06A84FE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03" y="1577020"/>
            <a:ext cx="5114170" cy="2210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33D407-8E87-11D9-5244-3F42E39308EF}"/>
              </a:ext>
            </a:extLst>
          </p:cNvPr>
          <p:cNvSpPr txBox="1"/>
          <p:nvPr/>
        </p:nvSpPr>
        <p:spPr>
          <a:xfrm>
            <a:off x="6378123" y="3845814"/>
            <a:ext cx="502165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Score-Based Generative Modeling through Stochastic Differential Equations(2021 ICLR)</a:t>
            </a:r>
            <a:endParaRPr lang="zh-CN" altLang="en-US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0E5458-06CD-4D18-FB21-5F5EAC6BE1C4}"/>
              </a:ext>
            </a:extLst>
          </p:cNvPr>
          <p:cNvSpPr txBox="1"/>
          <p:nvPr/>
        </p:nvSpPr>
        <p:spPr>
          <a:xfrm>
            <a:off x="373910" y="4788668"/>
            <a:ext cx="5188583" cy="1127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扩散模型包含两个过程：</a:t>
            </a:r>
            <a:r>
              <a:rPr lang="zh-CN" altLang="en-US" sz="134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前向扩散过程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34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反向生成过程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前向扩散过程是对一张图像逐渐添加高斯噪音直至变成随机噪音。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反向生成过程是去噪音过程，我们将从一个随机噪音开始逐渐去噪音直至生成一张干净的图像，这也是我们要求解或者训练的部分。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2F411-988C-2C4B-6F45-41B748876B99}"/>
              </a:ext>
            </a:extLst>
          </p:cNvPr>
          <p:cNvSpPr txBox="1"/>
          <p:nvPr/>
        </p:nvSpPr>
        <p:spPr>
          <a:xfrm>
            <a:off x="5937919" y="4560317"/>
            <a:ext cx="5137563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DDPM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 SDE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 SDE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的离散化形式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49151E2-FE81-FB4F-9289-3D596D042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835" y="5147045"/>
            <a:ext cx="2699580" cy="2993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A84BDA-9CC2-29CA-B2E3-5D4830AAE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453" y="5108243"/>
            <a:ext cx="2844137" cy="41393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2D305D4-4302-60A7-C6BD-57FF2A880D11}"/>
              </a:ext>
            </a:extLst>
          </p:cNvPr>
          <p:cNvSpPr txBox="1"/>
          <p:nvPr/>
        </p:nvSpPr>
        <p:spPr>
          <a:xfrm>
            <a:off x="5937919" y="4844500"/>
            <a:ext cx="1313907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前向扩散过程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422F21-D443-C3B7-97D4-2AF73961E348}"/>
              </a:ext>
            </a:extLst>
          </p:cNvPr>
          <p:cNvSpPr txBox="1"/>
          <p:nvPr/>
        </p:nvSpPr>
        <p:spPr>
          <a:xfrm>
            <a:off x="9413978" y="4788668"/>
            <a:ext cx="1827290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反向生成过程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04DA34-D589-0997-E8AB-FBEB656CA8D9}"/>
              </a:ext>
            </a:extLst>
          </p:cNvPr>
          <p:cNvSpPr txBox="1"/>
          <p:nvPr/>
        </p:nvSpPr>
        <p:spPr>
          <a:xfrm>
            <a:off x="5937919" y="5528585"/>
            <a:ext cx="1024196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优化目标：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4C3C21F-45FA-28C7-9F6F-4B928F905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835" y="5833108"/>
            <a:ext cx="4150849" cy="29931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8F34DA3-5980-A587-3FC1-5832949EA44F}"/>
              </a:ext>
            </a:extLst>
          </p:cNvPr>
          <p:cNvSpPr txBox="1"/>
          <p:nvPr/>
        </p:nvSpPr>
        <p:spPr>
          <a:xfrm>
            <a:off x="5937919" y="6278315"/>
            <a:ext cx="5487554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DDIM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DDPM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反向生成过程的加速方法，是对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SDE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过程的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4DD98-D347-AD04-DA73-CB117ED4A9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2" t="10422" r="3702"/>
          <a:stretch/>
        </p:blipFill>
        <p:spPr>
          <a:xfrm>
            <a:off x="160107" y="2230717"/>
            <a:ext cx="5616187" cy="14388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C62D6E-E17D-F4DB-F991-28009A79EE39}"/>
              </a:ext>
            </a:extLst>
          </p:cNvPr>
          <p:cNvSpPr txBox="1"/>
          <p:nvPr/>
        </p:nvSpPr>
        <p:spPr>
          <a:xfrm>
            <a:off x="845507" y="3676375"/>
            <a:ext cx="4772685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Denoising Diffusion 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233446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40385" y="1110015"/>
            <a:ext cx="355536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1.5.2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传统解决方案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扩散模型净化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710B7DC-0A87-45F7-9555-7498B388D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94C70E97-6366-5412-3B16-938536540BC9}"/>
              </a:ext>
            </a:extLst>
          </p:cNvPr>
          <p:cNvSpPr txBox="1"/>
          <p:nvPr/>
        </p:nvSpPr>
        <p:spPr>
          <a:xfrm>
            <a:off x="3303400" y="215902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3793801-D53C-31DE-FBF8-00C68BD7AE06}"/>
              </a:ext>
            </a:extLst>
          </p:cNvPr>
          <p:cNvSpPr txBox="1"/>
          <p:nvPr/>
        </p:nvSpPr>
        <p:spPr>
          <a:xfrm>
            <a:off x="5048425" y="215902"/>
            <a:ext cx="145134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研究思路及方法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338607-49C1-0E5E-4760-889D94585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21" y="1811969"/>
            <a:ext cx="4321206" cy="26066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DE305E-46E6-6F34-065A-0EF5975C0CD5}"/>
              </a:ext>
            </a:extLst>
          </p:cNvPr>
          <p:cNvSpPr txBox="1"/>
          <p:nvPr/>
        </p:nvSpPr>
        <p:spPr>
          <a:xfrm>
            <a:off x="5622748" y="1830648"/>
            <a:ext cx="6332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无需重新训练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微调已经训好的分类器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感知判别模型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特别适合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的鲁棒防御。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多种对抗攻击方法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均鲁棒，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适合工业落地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554411-5CEA-3BED-4AC4-8997CD3DAC97}"/>
              </a:ext>
            </a:extLst>
          </p:cNvPr>
          <p:cNvSpPr txBox="1"/>
          <p:nvPr/>
        </p:nvSpPr>
        <p:spPr>
          <a:xfrm>
            <a:off x="815257" y="4417978"/>
            <a:ext cx="441673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Models for Adversarial Purification</a:t>
            </a:r>
          </a:p>
          <a:p>
            <a:pPr algn="ctr"/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34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2022 ICML)</a:t>
            </a:r>
            <a:endParaRPr lang="zh-CN" altLang="en-US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ED38BC-CD5B-36E4-8979-54AB55E53930}"/>
                  </a:ext>
                </a:extLst>
              </p:cNvPr>
              <p:cNvSpPr txBox="1"/>
              <p:nvPr/>
            </p:nvSpPr>
            <p:spPr>
              <a:xfrm>
                <a:off x="779421" y="4874861"/>
                <a:ext cx="4646691" cy="112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345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Diffuison</a:t>
                </a:r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模型作为分类器的前置预处理的净化模块。</a:t>
                </a:r>
                <a:endParaRPr lang="en-US" altLang="zh-CN" sz="1345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核心思想和解释是</a:t>
                </a:r>
                <a:r>
                  <a:rPr lang="zh-CN" altLang="en-US" sz="134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用高斯噪声覆盖掉对抗噪声，减小二者的</a:t>
                </a:r>
                <a:r>
                  <a:rPr lang="en-US" altLang="zh-CN" sz="134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domain gap</a:t>
                </a:r>
                <a:r>
                  <a:rPr lang="zh-CN" altLang="en-US" sz="134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134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KL</a:t>
                </a:r>
                <a:r>
                  <a:rPr lang="zh-CN" altLang="en-US" sz="134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散度。</a:t>
                </a:r>
                <a:endParaRPr lang="en-US" altLang="zh-CN" sz="134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前向加噪过程只加噪到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345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345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  <m:sup>
                        <m:r>
                          <a:rPr lang="en-US" altLang="zh-CN" sz="1345" b="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，保留大部分语义信息，然后从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345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345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e>
                      <m:sup>
                        <m:r>
                          <a:rPr lang="en-US" altLang="zh-CN" sz="1345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1345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逆向</m:t>
                    </m:r>
                  </m:oMath>
                </a14:m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</a:t>
                </a:r>
                <a:r>
                  <a:rPr lang="en-US" altLang="zh-CN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t=0</a:t>
                </a:r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，生成净化后的图片。</a:t>
                </a: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5ED38BC-CD5B-36E4-8979-54AB55E5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21" y="4874861"/>
                <a:ext cx="4646691" cy="1127425"/>
              </a:xfrm>
              <a:prstGeom prst="rect">
                <a:avLst/>
              </a:prstGeom>
              <a:blipFill>
                <a:blip r:embed="rId5"/>
                <a:stretch>
                  <a:fillRect l="-394" t="-1622" b="-4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C76FE7CB-4F9B-E3E5-48CB-3DC60877ECE7}"/>
              </a:ext>
            </a:extLst>
          </p:cNvPr>
          <p:cNvSpPr txBox="1"/>
          <p:nvPr/>
        </p:nvSpPr>
        <p:spPr>
          <a:xfrm>
            <a:off x="779421" y="5919324"/>
            <a:ext cx="49524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/>
              <a:t>相关工作：</a:t>
            </a:r>
            <a:endParaRPr lang="en-US" altLang="zh-CN" sz="1050" dirty="0"/>
          </a:p>
          <a:p>
            <a:r>
              <a:rPr lang="en-US" altLang="zh-CN" sz="1050" dirty="0"/>
              <a:t>Guided Diffusion Model for Adversarial Purification </a:t>
            </a:r>
          </a:p>
          <a:p>
            <a:r>
              <a:rPr lang="en-US" altLang="zh-CN" sz="1050" dirty="0"/>
              <a:t>Guided Diffusion Model for Adversarial Purification from Random Noise</a:t>
            </a:r>
          </a:p>
          <a:p>
            <a:r>
              <a:rPr lang="en-US" altLang="zh-CN" sz="1050" dirty="0"/>
              <a:t>Robust Evaluation of Diffusion-Based Adversarial Purification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B625D2-2D4B-0684-658A-A62F217FFB69}"/>
              </a:ext>
            </a:extLst>
          </p:cNvPr>
          <p:cNvSpPr txBox="1"/>
          <p:nvPr/>
        </p:nvSpPr>
        <p:spPr>
          <a:xfrm>
            <a:off x="5622748" y="4845203"/>
            <a:ext cx="63996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评估手段使用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伴随近似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BPDA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等方法，没有进行完全的梯度反传，生成对抗样本的梯度可能不够精准。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去噪步数较多，消耗时间和计算量较大。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需要进一步研究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鲁棒性成因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增强并加速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扩散净化方法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72404B0-49C3-8BE6-916E-D79B25EFC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099" y="3433525"/>
            <a:ext cx="2819503" cy="12213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EFC56B1-5FF3-FC3A-FEF6-ADE35FB2A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867" y="3433524"/>
            <a:ext cx="2983826" cy="1221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6363F19-3B84-C150-0486-F54A4221A35C}"/>
                  </a:ext>
                </a:extLst>
              </p:cNvPr>
              <p:cNvSpPr txBox="1"/>
              <p:nvPr/>
            </p:nvSpPr>
            <p:spPr>
              <a:xfrm>
                <a:off x="6717344" y="3152113"/>
                <a:ext cx="1077690" cy="29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45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345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345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攻击评估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6363F19-3B84-C150-0486-F54A4221A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44" y="3152113"/>
                <a:ext cx="1077690" cy="299313"/>
              </a:xfrm>
              <a:prstGeom prst="rect">
                <a:avLst/>
              </a:prstGeom>
              <a:blipFill>
                <a:blip r:embed="rId8"/>
                <a:stretch>
                  <a:fillRect t="-4082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241E5BE-C044-DFF5-1481-8BB93F185551}"/>
                  </a:ext>
                </a:extLst>
              </p:cNvPr>
              <p:cNvSpPr txBox="1"/>
              <p:nvPr/>
            </p:nvSpPr>
            <p:spPr>
              <a:xfrm>
                <a:off x="9751935" y="3126162"/>
                <a:ext cx="1077690" cy="29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45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345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345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345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攻击评估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241E5BE-C044-DFF5-1481-8BB93F185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935" y="3126162"/>
                <a:ext cx="1077690" cy="299313"/>
              </a:xfrm>
              <a:prstGeom prst="rect">
                <a:avLst/>
              </a:prstGeom>
              <a:blipFill>
                <a:blip r:embed="rId9"/>
                <a:stretch>
                  <a:fillRect t="-6122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19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2164</Words>
  <Application>Microsoft Office PowerPoint</Application>
  <PresentationFormat>宽屏</PresentationFormat>
  <Paragraphs>275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Impact MT Std</vt:lpstr>
      <vt:lpstr>等线</vt:lpstr>
      <vt:lpstr>等线 Light</vt:lpstr>
      <vt:lpstr>宋体</vt:lpstr>
      <vt:lpstr>微软雅黑</vt:lpstr>
      <vt:lpstr>Arial</vt:lpstr>
      <vt:lpstr>Cambria Math</vt:lpstr>
      <vt:lpstr>JetBrains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祎铭 刘</cp:lastModifiedBy>
  <cp:revision>244</cp:revision>
  <dcterms:created xsi:type="dcterms:W3CDTF">2016-11-24T09:20:00Z</dcterms:created>
  <dcterms:modified xsi:type="dcterms:W3CDTF">2024-05-10T21:09:56Z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